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220100-8123-4594-B5A0-DA695AF9F94F}" v="1884" dt="2019-10-16T23:58:18.2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70" d="100"/>
          <a:sy n="70" d="100"/>
        </p:scale>
        <p:origin x="53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11/3/2024</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47016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03549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11/3/2024</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69559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11/3/2024</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74136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11/3/2024</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48127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11/3/2024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09403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11/3/2024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77801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11/3/2024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22196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11/3/2024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4781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11/3/2024</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920532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11/3/2024</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07636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11/3/2024</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774475348"/>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55" r:id="rId5"/>
    <p:sldLayoutId id="2147483749" r:id="rId6"/>
    <p:sldLayoutId id="2147483750" r:id="rId7"/>
    <p:sldLayoutId id="2147483751" r:id="rId8"/>
    <p:sldLayoutId id="2147483754" r:id="rId9"/>
    <p:sldLayoutId id="2147483752" r:id="rId10"/>
    <p:sldLayoutId id="2147483753"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00000"/>
        </a:lnSpc>
        <a:spcBef>
          <a:spcPct val="20000"/>
        </a:spcBef>
        <a:spcAft>
          <a:spcPts val="600"/>
        </a:spcAft>
        <a:buClr>
          <a:schemeClr val="accent1"/>
        </a:buClr>
        <a:buSzPct val="92000"/>
        <a:buFont typeface="Wingdings 2" panose="05020102010507070707" pitchFamily="18" charset="2"/>
        <a:buChar char=""/>
        <a:defRPr sz="18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42" name="Rectangle 41">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JM"/>
          </a:p>
        </p:txBody>
      </p:sp>
      <p:sp>
        <p:nvSpPr>
          <p:cNvPr id="2" name="Title 1"/>
          <p:cNvSpPr>
            <a:spLocks noGrp="1"/>
          </p:cNvSpPr>
          <p:nvPr>
            <p:ph type="ctrTitle"/>
          </p:nvPr>
        </p:nvSpPr>
        <p:spPr>
          <a:xfrm>
            <a:off x="137050" y="805822"/>
            <a:ext cx="4504726" cy="4214045"/>
          </a:xfrm>
        </p:spPr>
        <p:txBody>
          <a:bodyPr anchor="ctr">
            <a:noAutofit/>
          </a:bodyPr>
          <a:lstStyle/>
          <a:p>
            <a:r>
              <a:rPr lang="en-US" sz="6000" dirty="0">
                <a:solidFill>
                  <a:srgbClr val="FFFFFF"/>
                </a:solidFill>
              </a:rPr>
              <a:t>The Substance of the Bible</a:t>
            </a:r>
          </a:p>
        </p:txBody>
      </p:sp>
      <p:sp>
        <p:nvSpPr>
          <p:cNvPr id="3" name="Subtitle 2"/>
          <p:cNvSpPr>
            <a:spLocks noGrp="1"/>
          </p:cNvSpPr>
          <p:nvPr>
            <p:ph type="subTitle" idx="1"/>
          </p:nvPr>
        </p:nvSpPr>
        <p:spPr>
          <a:xfrm>
            <a:off x="522875" y="5009856"/>
            <a:ext cx="3829536" cy="1147054"/>
          </a:xfrm>
        </p:spPr>
        <p:txBody>
          <a:bodyPr vert="horz" lIns="91440" tIns="45720" rIns="91440" bIns="45720" rtlCol="0" anchor="t">
            <a:noAutofit/>
          </a:bodyPr>
          <a:lstStyle/>
          <a:p>
            <a:pPr algn="r"/>
            <a:endParaRPr lang="en-US" sz="3800" dirty="0">
              <a:solidFill>
                <a:srgbClr val="FFFF00"/>
              </a:solidFill>
            </a:endParaRPr>
          </a:p>
          <a:p>
            <a:pPr algn="r"/>
            <a:r>
              <a:rPr lang="en-US" sz="3800" dirty="0">
                <a:solidFill>
                  <a:srgbClr val="FFFF00"/>
                </a:solidFill>
              </a:rPr>
              <a:t>By C. Edwards</a:t>
            </a:r>
          </a:p>
        </p:txBody>
      </p:sp>
      <p:sp>
        <p:nvSpPr>
          <p:cNvPr id="44" name="Rectangle 43">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JM"/>
          </a:p>
        </p:txBody>
      </p:sp>
      <p:pic>
        <p:nvPicPr>
          <p:cNvPr id="4" name="Picture 3" descr="A close up of a device&#10;&#10;Description generated with very high confidence">
            <a:extLst>
              <a:ext uri="{FF2B5EF4-FFF2-40B4-BE49-F238E27FC236}">
                <a16:creationId xmlns:a16="http://schemas.microsoft.com/office/drawing/2014/main" id="{3A5FD40A-B619-4523-9A94-58D9F6D4176E}"/>
              </a:ext>
            </a:extLst>
          </p:cNvPr>
          <p:cNvPicPr>
            <a:picLocks noChangeAspect="1"/>
          </p:cNvPicPr>
          <p:nvPr/>
        </p:nvPicPr>
        <p:blipFill rotWithShape="1">
          <a:blip r:embed="rId2"/>
          <a:srcRect l="17959" r="25588"/>
          <a:stretch/>
        </p:blipFill>
        <p:spPr>
          <a:xfrm>
            <a:off x="4422802" y="457200"/>
            <a:ext cx="7317644" cy="5899650"/>
          </a:xfrm>
          <a:prstGeom prst="rect">
            <a:avLst/>
          </a:prstGeom>
        </p:spPr>
      </p:pic>
    </p:spTree>
    <p:extLst>
      <p:ext uri="{BB962C8B-B14F-4D97-AF65-F5344CB8AC3E}">
        <p14:creationId xmlns:p14="http://schemas.microsoft.com/office/powerpoint/2010/main" val="10985722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4DC9E-3926-43CE-A1E4-B194CCFFD157}"/>
              </a:ext>
            </a:extLst>
          </p:cNvPr>
          <p:cNvSpPr>
            <a:spLocks noGrp="1"/>
          </p:cNvSpPr>
          <p:nvPr>
            <p:ph type="title"/>
          </p:nvPr>
        </p:nvSpPr>
        <p:spPr>
          <a:xfrm>
            <a:off x="538859" y="377600"/>
            <a:ext cx="11029616" cy="730109"/>
          </a:xfrm>
        </p:spPr>
        <p:txBody>
          <a:bodyPr/>
          <a:lstStyle/>
          <a:p>
            <a:r>
              <a:rPr lang="en-US" b="1"/>
              <a:t>The Inspiration of the bible: </a:t>
            </a:r>
            <a:endParaRPr lang="en-US"/>
          </a:p>
        </p:txBody>
      </p:sp>
      <p:sp>
        <p:nvSpPr>
          <p:cNvPr id="3" name="Content Placeholder 2">
            <a:extLst>
              <a:ext uri="{FF2B5EF4-FFF2-40B4-BE49-F238E27FC236}">
                <a16:creationId xmlns:a16="http://schemas.microsoft.com/office/drawing/2014/main" id="{E4792BEE-A9B9-4C38-91E0-F49B48404365}"/>
              </a:ext>
            </a:extLst>
          </p:cNvPr>
          <p:cNvSpPr>
            <a:spLocks noGrp="1"/>
          </p:cNvSpPr>
          <p:nvPr>
            <p:ph idx="1"/>
          </p:nvPr>
        </p:nvSpPr>
        <p:spPr>
          <a:xfrm>
            <a:off x="80246" y="1211975"/>
            <a:ext cx="12278447" cy="5405430"/>
          </a:xfrm>
        </p:spPr>
        <p:txBody>
          <a:bodyPr vert="horz" lIns="91440" tIns="45720" rIns="91440" bIns="45720" rtlCol="0" anchor="ctr">
            <a:noAutofit/>
          </a:bodyPr>
          <a:lstStyle/>
          <a:p>
            <a:pPr marL="742950" indent="-742950">
              <a:buAutoNum type="arabicPeriod"/>
            </a:pPr>
            <a:r>
              <a:rPr lang="en-US" sz="4200" b="1">
                <a:ea typeface="+mn-lt"/>
                <a:cs typeface="+mn-lt"/>
              </a:rPr>
              <a:t>The bible is the word of God</a:t>
            </a:r>
            <a:endParaRPr lang="en-US" sz="4200">
              <a:ea typeface="+mn-lt"/>
              <a:cs typeface="+mn-lt"/>
            </a:endParaRPr>
          </a:p>
          <a:p>
            <a:pPr marL="742950" indent="-742950">
              <a:buAutoNum type="arabicPeriod"/>
            </a:pPr>
            <a:endParaRPr lang="en-US" sz="4200" b="1" dirty="0"/>
          </a:p>
          <a:p>
            <a:pPr marL="742950" indent="-742950">
              <a:buAutoNum type="arabicPeriod"/>
            </a:pPr>
            <a:r>
              <a:rPr lang="en-US" sz="4200" b="1"/>
              <a:t>The bible becomes the word of God </a:t>
            </a:r>
          </a:p>
          <a:p>
            <a:pPr marL="742950" indent="-742950">
              <a:buAutoNum type="arabicPeriod"/>
            </a:pPr>
            <a:endParaRPr lang="en-US" sz="4200" b="1" dirty="0"/>
          </a:p>
          <a:p>
            <a:pPr marL="742950" indent="-742950">
              <a:buAutoNum type="arabicPeriod"/>
            </a:pPr>
            <a:r>
              <a:rPr lang="en-US" sz="4200" b="1"/>
              <a:t>The bible contains the word of God</a:t>
            </a:r>
            <a:endParaRPr lang="en-US" sz="4200" b="1" dirty="0"/>
          </a:p>
        </p:txBody>
      </p:sp>
    </p:spTree>
    <p:extLst>
      <p:ext uri="{BB962C8B-B14F-4D97-AF65-F5344CB8AC3E}">
        <p14:creationId xmlns:p14="http://schemas.microsoft.com/office/powerpoint/2010/main" val="1872007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4DC9E-3926-43CE-A1E4-B194CCFFD157}"/>
              </a:ext>
            </a:extLst>
          </p:cNvPr>
          <p:cNvSpPr>
            <a:spLocks noGrp="1"/>
          </p:cNvSpPr>
          <p:nvPr>
            <p:ph type="title"/>
          </p:nvPr>
        </p:nvSpPr>
        <p:spPr>
          <a:xfrm>
            <a:off x="538859" y="377600"/>
            <a:ext cx="11029616" cy="730109"/>
          </a:xfrm>
        </p:spPr>
        <p:txBody>
          <a:bodyPr/>
          <a:lstStyle/>
          <a:p>
            <a:r>
              <a:rPr lang="en-US" b="1"/>
              <a:t>The Inspiration of the bible: </a:t>
            </a:r>
            <a:endParaRPr lang="en-US"/>
          </a:p>
        </p:txBody>
      </p:sp>
      <p:sp>
        <p:nvSpPr>
          <p:cNvPr id="3" name="Content Placeholder 2">
            <a:extLst>
              <a:ext uri="{FF2B5EF4-FFF2-40B4-BE49-F238E27FC236}">
                <a16:creationId xmlns:a16="http://schemas.microsoft.com/office/drawing/2014/main" id="{E4792BEE-A9B9-4C38-91E0-F49B48404365}"/>
              </a:ext>
            </a:extLst>
          </p:cNvPr>
          <p:cNvSpPr>
            <a:spLocks noGrp="1"/>
          </p:cNvSpPr>
          <p:nvPr>
            <p:ph idx="1"/>
          </p:nvPr>
        </p:nvSpPr>
        <p:spPr>
          <a:xfrm>
            <a:off x="80246" y="1211975"/>
            <a:ext cx="12278447" cy="5405430"/>
          </a:xfrm>
        </p:spPr>
        <p:txBody>
          <a:bodyPr vert="horz" lIns="91440" tIns="45720" rIns="91440" bIns="45720" rtlCol="0" anchor="ctr">
            <a:noAutofit/>
          </a:bodyPr>
          <a:lstStyle/>
          <a:p>
            <a:pPr marL="305435" indent="-305435"/>
            <a:r>
              <a:rPr lang="en-US" sz="4200" b="1">
                <a:ea typeface="+mn-lt"/>
                <a:cs typeface="+mn-lt"/>
              </a:rPr>
              <a:t>These are positions held by christians in different periods over history. </a:t>
            </a:r>
          </a:p>
          <a:p>
            <a:pPr marL="305435" indent="-305435"/>
            <a:r>
              <a:rPr lang="en-US" sz="4200" b="1"/>
              <a:t>Orthodox holds that the bible is the word of God (verbal/every word</a:t>
            </a:r>
            <a:r>
              <a:rPr lang="en-US" sz="4200" b="1" dirty="0"/>
              <a:t>).</a:t>
            </a:r>
            <a:endParaRPr lang="en-US" sz="4200" b="1"/>
          </a:p>
          <a:p>
            <a:pPr marL="305435" indent="-305435"/>
            <a:r>
              <a:rPr lang="en-US" sz="4200" b="1"/>
              <a:t>Modernism holds that the bible contains the word of God. Saying certain parts are true and divine while others are not. </a:t>
            </a:r>
            <a:endParaRPr lang="en-US" sz="4200" b="1" dirty="0"/>
          </a:p>
        </p:txBody>
      </p:sp>
    </p:spTree>
    <p:extLst>
      <p:ext uri="{BB962C8B-B14F-4D97-AF65-F5344CB8AC3E}">
        <p14:creationId xmlns:p14="http://schemas.microsoft.com/office/powerpoint/2010/main" val="4243477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4DC9E-3926-43CE-A1E4-B194CCFFD157}"/>
              </a:ext>
            </a:extLst>
          </p:cNvPr>
          <p:cNvSpPr>
            <a:spLocks noGrp="1"/>
          </p:cNvSpPr>
          <p:nvPr>
            <p:ph type="title"/>
          </p:nvPr>
        </p:nvSpPr>
        <p:spPr>
          <a:xfrm>
            <a:off x="538859" y="377600"/>
            <a:ext cx="11029616" cy="730109"/>
          </a:xfrm>
        </p:spPr>
        <p:txBody>
          <a:bodyPr/>
          <a:lstStyle/>
          <a:p>
            <a:r>
              <a:rPr lang="en-US" b="1"/>
              <a:t>The Inspiration of the bible: </a:t>
            </a:r>
            <a:endParaRPr lang="en-US"/>
          </a:p>
        </p:txBody>
      </p:sp>
      <p:sp>
        <p:nvSpPr>
          <p:cNvPr id="3" name="Content Placeholder 2">
            <a:extLst>
              <a:ext uri="{FF2B5EF4-FFF2-40B4-BE49-F238E27FC236}">
                <a16:creationId xmlns:a16="http://schemas.microsoft.com/office/drawing/2014/main" id="{E4792BEE-A9B9-4C38-91E0-F49B48404365}"/>
              </a:ext>
            </a:extLst>
          </p:cNvPr>
          <p:cNvSpPr>
            <a:spLocks noGrp="1"/>
          </p:cNvSpPr>
          <p:nvPr>
            <p:ph idx="1"/>
          </p:nvPr>
        </p:nvSpPr>
        <p:spPr>
          <a:xfrm>
            <a:off x="80246" y="1211975"/>
            <a:ext cx="12278447" cy="5405430"/>
          </a:xfrm>
        </p:spPr>
        <p:txBody>
          <a:bodyPr vert="horz" lIns="91440" tIns="45720" rIns="91440" bIns="45720" rtlCol="0" anchor="ctr">
            <a:noAutofit/>
          </a:bodyPr>
          <a:lstStyle/>
          <a:p>
            <a:pPr marL="305435" indent="-305435"/>
            <a:r>
              <a:rPr lang="en-US" sz="4200" b="1">
                <a:ea typeface="+mn-lt"/>
                <a:cs typeface="+mn-lt"/>
              </a:rPr>
              <a:t>Neoorthodoxy holds that the bible becomes the word of God. To mean the scripture becomes the word of God in their personal experience with it. </a:t>
            </a:r>
            <a:endParaRPr lang="en-US" sz="4200">
              <a:ea typeface="+mn-lt"/>
              <a:cs typeface="+mn-lt"/>
            </a:endParaRPr>
          </a:p>
          <a:p>
            <a:pPr marL="305435" indent="-305435"/>
            <a:endParaRPr lang="en-US" sz="4200" b="1" dirty="0"/>
          </a:p>
        </p:txBody>
      </p:sp>
    </p:spTree>
    <p:extLst>
      <p:ext uri="{BB962C8B-B14F-4D97-AF65-F5344CB8AC3E}">
        <p14:creationId xmlns:p14="http://schemas.microsoft.com/office/powerpoint/2010/main" val="3054009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4DC9E-3926-43CE-A1E4-B194CCFFD157}"/>
              </a:ext>
            </a:extLst>
          </p:cNvPr>
          <p:cNvSpPr>
            <a:spLocks noGrp="1"/>
          </p:cNvSpPr>
          <p:nvPr>
            <p:ph type="title"/>
          </p:nvPr>
        </p:nvSpPr>
        <p:spPr>
          <a:xfrm>
            <a:off x="538859" y="377600"/>
            <a:ext cx="11029616" cy="842997"/>
          </a:xfrm>
        </p:spPr>
        <p:txBody>
          <a:bodyPr>
            <a:normAutofit fontScale="90000"/>
          </a:bodyPr>
          <a:lstStyle/>
          <a:p>
            <a:r>
              <a:rPr lang="en-US" b="1"/>
              <a:t>2 Timothy 3:1-17 the relevance of the word for the day </a:t>
            </a:r>
            <a:endParaRPr lang="en-US"/>
          </a:p>
        </p:txBody>
      </p:sp>
      <p:sp>
        <p:nvSpPr>
          <p:cNvPr id="3" name="Content Placeholder 2">
            <a:extLst>
              <a:ext uri="{FF2B5EF4-FFF2-40B4-BE49-F238E27FC236}">
                <a16:creationId xmlns:a16="http://schemas.microsoft.com/office/drawing/2014/main" id="{E4792BEE-A9B9-4C38-91E0-F49B48404365}"/>
              </a:ext>
            </a:extLst>
          </p:cNvPr>
          <p:cNvSpPr>
            <a:spLocks noGrp="1"/>
          </p:cNvSpPr>
          <p:nvPr>
            <p:ph idx="1"/>
          </p:nvPr>
        </p:nvSpPr>
        <p:spPr>
          <a:xfrm>
            <a:off x="80246" y="1211975"/>
            <a:ext cx="12278447" cy="5405430"/>
          </a:xfrm>
        </p:spPr>
        <p:txBody>
          <a:bodyPr vert="horz" lIns="91440" tIns="45720" rIns="91440" bIns="45720" rtlCol="0" anchor="ctr">
            <a:noAutofit/>
          </a:bodyPr>
          <a:lstStyle/>
          <a:p>
            <a:pPr marL="305435" indent="-305435"/>
            <a:endParaRPr lang="en-US" sz="4200" b="1" dirty="0"/>
          </a:p>
        </p:txBody>
      </p:sp>
    </p:spTree>
    <p:extLst>
      <p:ext uri="{BB962C8B-B14F-4D97-AF65-F5344CB8AC3E}">
        <p14:creationId xmlns:p14="http://schemas.microsoft.com/office/powerpoint/2010/main" val="2990255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4DC9E-3926-43CE-A1E4-B194CCFFD157}"/>
              </a:ext>
            </a:extLst>
          </p:cNvPr>
          <p:cNvSpPr>
            <a:spLocks noGrp="1"/>
          </p:cNvSpPr>
          <p:nvPr>
            <p:ph type="title"/>
          </p:nvPr>
        </p:nvSpPr>
        <p:spPr>
          <a:xfrm>
            <a:off x="538859" y="377600"/>
            <a:ext cx="11029616" cy="730109"/>
          </a:xfrm>
        </p:spPr>
        <p:txBody>
          <a:bodyPr/>
          <a:lstStyle/>
          <a:p>
            <a:r>
              <a:rPr lang="en-US" b="1" dirty="0"/>
              <a:t>Questions about the bible:</a:t>
            </a:r>
          </a:p>
        </p:txBody>
      </p:sp>
      <p:sp>
        <p:nvSpPr>
          <p:cNvPr id="3" name="Content Placeholder 2">
            <a:extLst>
              <a:ext uri="{FF2B5EF4-FFF2-40B4-BE49-F238E27FC236}">
                <a16:creationId xmlns:a16="http://schemas.microsoft.com/office/drawing/2014/main" id="{E4792BEE-A9B9-4C38-91E0-F49B48404365}"/>
              </a:ext>
            </a:extLst>
          </p:cNvPr>
          <p:cNvSpPr>
            <a:spLocks noGrp="1"/>
          </p:cNvSpPr>
          <p:nvPr>
            <p:ph idx="1"/>
          </p:nvPr>
        </p:nvSpPr>
        <p:spPr>
          <a:xfrm>
            <a:off x="256635" y="2594864"/>
            <a:ext cx="11784559" cy="3634486"/>
          </a:xfrm>
        </p:spPr>
        <p:txBody>
          <a:bodyPr vert="horz" lIns="91440" tIns="45720" rIns="91440" bIns="45720" rtlCol="0" anchor="ctr">
            <a:noAutofit/>
          </a:bodyPr>
          <a:lstStyle/>
          <a:p>
            <a:pPr marL="305435" indent="-305435"/>
            <a:r>
              <a:rPr lang="en-US" sz="3750" dirty="0"/>
              <a:t>Is the bible relevant for today's society?</a:t>
            </a:r>
          </a:p>
          <a:p>
            <a:pPr marL="305435" indent="-305435"/>
            <a:r>
              <a:rPr lang="en-US" sz="3750" dirty="0"/>
              <a:t>How do I know the bible is true?</a:t>
            </a:r>
          </a:p>
          <a:p>
            <a:pPr marL="305435" indent="-305435"/>
            <a:r>
              <a:rPr lang="en-US" sz="3750" dirty="0"/>
              <a:t>What does it mean that the bible is, becomes and contains the word of God?</a:t>
            </a:r>
          </a:p>
          <a:p>
            <a:pPr marL="305435" indent="-305435"/>
            <a:r>
              <a:rPr lang="en-US" sz="3750" dirty="0"/>
              <a:t>Does the bible contradict itself?</a:t>
            </a:r>
          </a:p>
          <a:p>
            <a:pPr marL="305435" indent="-305435"/>
            <a:r>
              <a:rPr lang="en-US" sz="3750" dirty="0"/>
              <a:t>Why is the bible so violent &amp; why does it support slavery?</a:t>
            </a:r>
          </a:p>
          <a:p>
            <a:pPr marL="305435" indent="-305435"/>
            <a:r>
              <a:rPr lang="en-US" sz="3750" dirty="0"/>
              <a:t>How do I know the bible is trust worthy?</a:t>
            </a:r>
          </a:p>
          <a:p>
            <a:pPr marL="305435" indent="-305435"/>
            <a:endParaRPr lang="en-US" sz="3750" dirty="0"/>
          </a:p>
        </p:txBody>
      </p:sp>
    </p:spTree>
    <p:extLst>
      <p:ext uri="{BB962C8B-B14F-4D97-AF65-F5344CB8AC3E}">
        <p14:creationId xmlns:p14="http://schemas.microsoft.com/office/powerpoint/2010/main" val="3321799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B055CAA-2668-4929-8202-DBD35A78E8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F4DC9E-3926-43CE-A1E4-B194CCFFD157}"/>
              </a:ext>
            </a:extLst>
          </p:cNvPr>
          <p:cNvSpPr>
            <a:spLocks noGrp="1"/>
          </p:cNvSpPr>
          <p:nvPr>
            <p:ph type="title"/>
          </p:nvPr>
        </p:nvSpPr>
        <p:spPr>
          <a:xfrm>
            <a:off x="672970" y="1062524"/>
            <a:ext cx="3009181" cy="1429858"/>
          </a:xfrm>
        </p:spPr>
        <p:txBody>
          <a:bodyPr>
            <a:noAutofit/>
          </a:bodyPr>
          <a:lstStyle/>
          <a:p>
            <a:pPr algn="ctr"/>
            <a:r>
              <a:rPr lang="en-US" sz="4000" b="1"/>
              <a:t>What is the bible?</a:t>
            </a:r>
            <a:endParaRPr lang="en-US" sz="4000"/>
          </a:p>
        </p:txBody>
      </p:sp>
      <p:sp>
        <p:nvSpPr>
          <p:cNvPr id="11" name="Rectangle 10">
            <a:extLst>
              <a:ext uri="{FF2B5EF4-FFF2-40B4-BE49-F238E27FC236}">
                <a16:creationId xmlns:a16="http://schemas.microsoft.com/office/drawing/2014/main" id="{38F88ED4-721F-4A25-9A68-66C57B1F8D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JM"/>
          </a:p>
        </p:txBody>
      </p:sp>
      <p:sp>
        <p:nvSpPr>
          <p:cNvPr id="13" name="Rectangle 12">
            <a:extLst>
              <a:ext uri="{FF2B5EF4-FFF2-40B4-BE49-F238E27FC236}">
                <a16:creationId xmlns:a16="http://schemas.microsoft.com/office/drawing/2014/main" id="{3A5A85F2-11BA-4322-9355-08C0DEC780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JM"/>
          </a:p>
        </p:txBody>
      </p:sp>
      <p:sp>
        <p:nvSpPr>
          <p:cNvPr id="15" name="Rectangle 14">
            <a:extLst>
              <a:ext uri="{FF2B5EF4-FFF2-40B4-BE49-F238E27FC236}">
                <a16:creationId xmlns:a16="http://schemas.microsoft.com/office/drawing/2014/main" id="{1A88A0CA-0BDB-4A19-A648-638BE196B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JM"/>
          </a:p>
        </p:txBody>
      </p:sp>
      <p:pic>
        <p:nvPicPr>
          <p:cNvPr id="4" name="Picture 4" descr="A close up of a logo&#10;&#10;Description generated with very high confidence">
            <a:extLst>
              <a:ext uri="{FF2B5EF4-FFF2-40B4-BE49-F238E27FC236}">
                <a16:creationId xmlns:a16="http://schemas.microsoft.com/office/drawing/2014/main" id="{5DA7F7D9-549F-490C-8767-5AE7323C0CD0}"/>
              </a:ext>
            </a:extLst>
          </p:cNvPr>
          <p:cNvPicPr>
            <a:picLocks noChangeAspect="1"/>
          </p:cNvPicPr>
          <p:nvPr/>
        </p:nvPicPr>
        <p:blipFill>
          <a:blip r:embed="rId2"/>
          <a:stretch>
            <a:fillRect/>
          </a:stretch>
        </p:blipFill>
        <p:spPr>
          <a:xfrm>
            <a:off x="581192" y="2396067"/>
            <a:ext cx="3194595" cy="2127650"/>
          </a:xfrm>
          <a:prstGeom prst="rect">
            <a:avLst/>
          </a:prstGeom>
        </p:spPr>
      </p:pic>
      <p:sp>
        <p:nvSpPr>
          <p:cNvPr id="3" name="Content Placeholder 2">
            <a:extLst>
              <a:ext uri="{FF2B5EF4-FFF2-40B4-BE49-F238E27FC236}">
                <a16:creationId xmlns:a16="http://schemas.microsoft.com/office/drawing/2014/main" id="{E4792BEE-A9B9-4C38-91E0-F49B48404365}"/>
              </a:ext>
            </a:extLst>
          </p:cNvPr>
          <p:cNvSpPr>
            <a:spLocks noGrp="1"/>
          </p:cNvSpPr>
          <p:nvPr>
            <p:ph idx="1"/>
          </p:nvPr>
        </p:nvSpPr>
        <p:spPr>
          <a:xfrm>
            <a:off x="3778843" y="2340864"/>
            <a:ext cx="8487862" cy="3634486"/>
          </a:xfrm>
        </p:spPr>
        <p:txBody>
          <a:bodyPr vert="horz" lIns="91440" tIns="45720" rIns="91440" bIns="45720" rtlCol="0" anchor="ctr">
            <a:noAutofit/>
          </a:bodyPr>
          <a:lstStyle/>
          <a:p>
            <a:pPr marL="305435" indent="-305435"/>
            <a:r>
              <a:rPr lang="en-US" sz="3400"/>
              <a:t>It is call the book of books, and books within a book. </a:t>
            </a:r>
            <a:endParaRPr lang="en-US" sz="3400" dirty="0"/>
          </a:p>
          <a:p>
            <a:pPr marL="305435" indent="-305435"/>
            <a:r>
              <a:rPr lang="en-US" sz="3400"/>
              <a:t>The bible is a book compiled throughout centuries, giving a historical narative of the salvation plan of God. Called the "Missio Dei" a latin phrase the means "The Mission of God."</a:t>
            </a:r>
            <a:endParaRPr lang="en-US" sz="3400" dirty="0"/>
          </a:p>
          <a:p>
            <a:pPr marL="305435" indent="-305435"/>
            <a:r>
              <a:rPr lang="en-US" sz="3400"/>
              <a:t>The Bible is the Judeo-Christian worldview of God and human existence. </a:t>
            </a:r>
            <a:endParaRPr lang="en-US" sz="3400" dirty="0"/>
          </a:p>
          <a:p>
            <a:pPr marL="305435" indent="-305435"/>
            <a:endParaRPr lang="en-US" sz="3400" dirty="0"/>
          </a:p>
          <a:p>
            <a:pPr marL="305435" indent="-305435"/>
            <a:endParaRPr lang="en-US" sz="3400" dirty="0"/>
          </a:p>
        </p:txBody>
      </p:sp>
    </p:spTree>
    <p:extLst>
      <p:ext uri="{BB962C8B-B14F-4D97-AF65-F5344CB8AC3E}">
        <p14:creationId xmlns:p14="http://schemas.microsoft.com/office/powerpoint/2010/main" val="541943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4DC9E-3926-43CE-A1E4-B194CCFFD157}"/>
              </a:ext>
            </a:extLst>
          </p:cNvPr>
          <p:cNvSpPr>
            <a:spLocks noGrp="1"/>
          </p:cNvSpPr>
          <p:nvPr>
            <p:ph type="title"/>
          </p:nvPr>
        </p:nvSpPr>
        <p:spPr>
          <a:xfrm>
            <a:off x="538859" y="377600"/>
            <a:ext cx="11029616" cy="730109"/>
          </a:xfrm>
        </p:spPr>
        <p:txBody>
          <a:bodyPr/>
          <a:lstStyle/>
          <a:p>
            <a:r>
              <a:rPr lang="en-US" b="1"/>
              <a:t>The credibility of the bible: </a:t>
            </a:r>
            <a:endParaRPr lang="en-US"/>
          </a:p>
        </p:txBody>
      </p:sp>
      <p:sp>
        <p:nvSpPr>
          <p:cNvPr id="3" name="Content Placeholder 2">
            <a:extLst>
              <a:ext uri="{FF2B5EF4-FFF2-40B4-BE49-F238E27FC236}">
                <a16:creationId xmlns:a16="http://schemas.microsoft.com/office/drawing/2014/main" id="{E4792BEE-A9B9-4C38-91E0-F49B48404365}"/>
              </a:ext>
            </a:extLst>
          </p:cNvPr>
          <p:cNvSpPr>
            <a:spLocks noGrp="1"/>
          </p:cNvSpPr>
          <p:nvPr>
            <p:ph idx="1"/>
          </p:nvPr>
        </p:nvSpPr>
        <p:spPr>
          <a:xfrm>
            <a:off x="2636" y="1755253"/>
            <a:ext cx="12137336" cy="5722930"/>
          </a:xfrm>
        </p:spPr>
        <p:txBody>
          <a:bodyPr vert="horz" lIns="91440" tIns="45720" rIns="91440" bIns="45720" rtlCol="0" anchor="ctr">
            <a:noAutofit/>
          </a:bodyPr>
          <a:lstStyle/>
          <a:p>
            <a:pPr marL="305435" indent="-305435"/>
            <a:r>
              <a:rPr lang="en-US" sz="3750"/>
              <a:t>The Bible is Coherent:</a:t>
            </a:r>
          </a:p>
          <a:p>
            <a:pPr marL="305435" indent="-305435">
              <a:buFont typeface="Wingdings" panose="05020102010507070707" pitchFamily="18" charset="2"/>
              <a:buChar char="ü"/>
            </a:pPr>
            <a:r>
              <a:rPr lang="en-US" sz="2400">
                <a:ea typeface="+mn-lt"/>
                <a:cs typeface="+mn-lt"/>
              </a:rPr>
              <a:t>Biblical coherence means Biblical synthesis or what is called the synthetic principle.  The bible should be understood as a library of 66 books that collected together, and it becomes one book. “Scripture is its own interpreter.” “Scripture is to be compared with Scripture in order to discover its accurate and full meaning.”</a:t>
            </a:r>
            <a:endParaRPr lang="en-US" sz="2400"/>
          </a:p>
          <a:p>
            <a:pPr marL="305435" indent="-305435">
              <a:buFont typeface="Wingdings" panose="05020102010507070707" pitchFamily="18" charset="2"/>
              <a:buChar char="ü"/>
            </a:pPr>
            <a:r>
              <a:rPr lang="en-US" sz="2400">
                <a:ea typeface="+mn-lt"/>
                <a:cs typeface="+mn-lt"/>
              </a:rPr>
              <a:t>Ravi Zacharias, sometime ago, while he was speaking, had a woman stand up and shout out, “Whoever told you that the world needs to be coherent? Where did you get this idea that life had to be coherent? “ In a rather humorous manner, Ravi replied, “Ma’am I’ll be very happy to answer your question, I just have one question for you. Do you want my answer to be coherent or incoherent?”</a:t>
            </a:r>
            <a:endParaRPr lang="en-US" sz="2400" dirty="0"/>
          </a:p>
          <a:p>
            <a:pPr marL="305435" indent="-305435"/>
            <a:r>
              <a:rPr lang="en-US" sz="3750"/>
              <a:t>Coherence matters, because its speaks to true logic and consistency. </a:t>
            </a:r>
            <a:endParaRPr lang="en-US" sz="2400" dirty="0"/>
          </a:p>
          <a:p>
            <a:pPr marL="0" indent="0">
              <a:buNone/>
            </a:pPr>
            <a:endParaRPr lang="en-US" sz="2400" dirty="0"/>
          </a:p>
          <a:p>
            <a:pPr marL="305435" indent="-305435"/>
            <a:endParaRPr lang="en-US" sz="3750" dirty="0"/>
          </a:p>
        </p:txBody>
      </p:sp>
    </p:spTree>
    <p:extLst>
      <p:ext uri="{BB962C8B-B14F-4D97-AF65-F5344CB8AC3E}">
        <p14:creationId xmlns:p14="http://schemas.microsoft.com/office/powerpoint/2010/main" val="336475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4DC9E-3926-43CE-A1E4-B194CCFFD157}"/>
              </a:ext>
            </a:extLst>
          </p:cNvPr>
          <p:cNvSpPr>
            <a:spLocks noGrp="1"/>
          </p:cNvSpPr>
          <p:nvPr>
            <p:ph type="title"/>
          </p:nvPr>
        </p:nvSpPr>
        <p:spPr>
          <a:xfrm>
            <a:off x="538859" y="377600"/>
            <a:ext cx="11029616" cy="730109"/>
          </a:xfrm>
        </p:spPr>
        <p:txBody>
          <a:bodyPr/>
          <a:lstStyle/>
          <a:p>
            <a:r>
              <a:rPr lang="en-US" b="1"/>
              <a:t>The credibility of the bible: </a:t>
            </a:r>
            <a:endParaRPr lang="en-US"/>
          </a:p>
        </p:txBody>
      </p:sp>
      <p:sp>
        <p:nvSpPr>
          <p:cNvPr id="3" name="Content Placeholder 2">
            <a:extLst>
              <a:ext uri="{FF2B5EF4-FFF2-40B4-BE49-F238E27FC236}">
                <a16:creationId xmlns:a16="http://schemas.microsoft.com/office/drawing/2014/main" id="{E4792BEE-A9B9-4C38-91E0-F49B48404365}"/>
              </a:ext>
            </a:extLst>
          </p:cNvPr>
          <p:cNvSpPr>
            <a:spLocks noGrp="1"/>
          </p:cNvSpPr>
          <p:nvPr>
            <p:ph idx="1"/>
          </p:nvPr>
        </p:nvSpPr>
        <p:spPr>
          <a:xfrm>
            <a:off x="2635" y="1169642"/>
            <a:ext cx="12031503" cy="5405430"/>
          </a:xfrm>
        </p:spPr>
        <p:txBody>
          <a:bodyPr vert="horz" lIns="91440" tIns="45720" rIns="91440" bIns="45720" rtlCol="0" anchor="ctr">
            <a:noAutofit/>
          </a:bodyPr>
          <a:lstStyle/>
          <a:p>
            <a:pPr marL="305435" indent="-305435"/>
            <a:r>
              <a:rPr lang="en-US" sz="3200" b="1">
                <a:ea typeface="+mn-lt"/>
                <a:cs typeface="+mn-lt"/>
              </a:rPr>
              <a:t>Truth is what corresponds to reality</a:t>
            </a:r>
            <a:r>
              <a:rPr lang="en-US" sz="3200">
                <a:ea typeface="+mn-lt"/>
                <a:cs typeface="+mn-lt"/>
              </a:rPr>
              <a:t>. Consequently, what is real is true, what is unreal is false. </a:t>
            </a:r>
          </a:p>
          <a:p>
            <a:pPr marL="305435" indent="-305435"/>
            <a:r>
              <a:rPr lang="en-US" sz="3200"/>
              <a:t>If what the bible says corresponds to reality it measures up to truth. </a:t>
            </a:r>
          </a:p>
          <a:p>
            <a:pPr marL="305435" indent="-305435"/>
            <a:r>
              <a:rPr lang="en-US" sz="3200">
                <a:ea typeface="+mn-lt"/>
                <a:cs typeface="+mn-lt"/>
              </a:rPr>
              <a:t>The Bible makes some very distinctive truth claims. It claims, for instance, that God exist. It also claims that He has chosen to communicate with us through His creation, our moral conscience, and through the Bible.</a:t>
            </a:r>
          </a:p>
          <a:p>
            <a:pPr marL="305435" indent="-305435"/>
            <a:r>
              <a:rPr lang="en-US" sz="3200">
                <a:ea typeface="+mn-lt"/>
                <a:cs typeface="+mn-lt"/>
              </a:rPr>
              <a:t>These claims the Bible makes either correspond to reality or they do not. Christians believe that they do correspond to reality, meaning that the Bible is true.</a:t>
            </a:r>
            <a:endParaRPr lang="en-US" sz="3200"/>
          </a:p>
        </p:txBody>
      </p:sp>
    </p:spTree>
    <p:extLst>
      <p:ext uri="{BB962C8B-B14F-4D97-AF65-F5344CB8AC3E}">
        <p14:creationId xmlns:p14="http://schemas.microsoft.com/office/powerpoint/2010/main" val="783489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4DC9E-3926-43CE-A1E4-B194CCFFD157}"/>
              </a:ext>
            </a:extLst>
          </p:cNvPr>
          <p:cNvSpPr>
            <a:spLocks noGrp="1"/>
          </p:cNvSpPr>
          <p:nvPr>
            <p:ph type="title"/>
          </p:nvPr>
        </p:nvSpPr>
        <p:spPr>
          <a:xfrm>
            <a:off x="538859" y="377600"/>
            <a:ext cx="11029616" cy="730109"/>
          </a:xfrm>
        </p:spPr>
        <p:txBody>
          <a:bodyPr/>
          <a:lstStyle/>
          <a:p>
            <a:r>
              <a:rPr lang="en-US" b="1"/>
              <a:t>The credibility of the bible: </a:t>
            </a:r>
            <a:endParaRPr lang="en-US"/>
          </a:p>
        </p:txBody>
      </p:sp>
      <p:sp>
        <p:nvSpPr>
          <p:cNvPr id="3" name="Content Placeholder 2">
            <a:extLst>
              <a:ext uri="{FF2B5EF4-FFF2-40B4-BE49-F238E27FC236}">
                <a16:creationId xmlns:a16="http://schemas.microsoft.com/office/drawing/2014/main" id="{E4792BEE-A9B9-4C38-91E0-F49B48404365}"/>
              </a:ext>
            </a:extLst>
          </p:cNvPr>
          <p:cNvSpPr>
            <a:spLocks noGrp="1"/>
          </p:cNvSpPr>
          <p:nvPr>
            <p:ph idx="1"/>
          </p:nvPr>
        </p:nvSpPr>
        <p:spPr>
          <a:xfrm>
            <a:off x="2635" y="1169642"/>
            <a:ext cx="12031503" cy="5405430"/>
          </a:xfrm>
        </p:spPr>
        <p:txBody>
          <a:bodyPr vert="horz" lIns="91440" tIns="45720" rIns="91440" bIns="45720" rtlCol="0" anchor="ctr">
            <a:noAutofit/>
          </a:bodyPr>
          <a:lstStyle/>
          <a:p>
            <a:pPr marL="305435" indent="-305435"/>
            <a:r>
              <a:rPr lang="en-US" sz="3200" b="1">
                <a:ea typeface="+mn-lt"/>
                <a:cs typeface="+mn-lt"/>
              </a:rPr>
              <a:t>Truth is what corresponds to reality</a:t>
            </a:r>
            <a:r>
              <a:rPr lang="en-US" sz="3200">
                <a:ea typeface="+mn-lt"/>
                <a:cs typeface="+mn-lt"/>
              </a:rPr>
              <a:t>. Consequently, what is real is true, what is unreal is false. </a:t>
            </a:r>
          </a:p>
          <a:p>
            <a:pPr marL="305435" indent="-305435"/>
            <a:r>
              <a:rPr lang="en-US" sz="3200"/>
              <a:t>If what the bible says corresponds to reality it measures up to truth. </a:t>
            </a:r>
          </a:p>
          <a:p>
            <a:pPr marL="305435" indent="-305435"/>
            <a:r>
              <a:rPr lang="en-US" sz="3200">
                <a:ea typeface="+mn-lt"/>
                <a:cs typeface="+mn-lt"/>
              </a:rPr>
              <a:t>The Bible makes some very distinctive truth claims. It claims, for instance, that God exist. It also claims that He has chosen to communicate with us through His creation, our moral conscience, and through the Bible.</a:t>
            </a:r>
          </a:p>
          <a:p>
            <a:pPr marL="305435" indent="-305435"/>
            <a:r>
              <a:rPr lang="en-US" sz="3200">
                <a:ea typeface="+mn-lt"/>
                <a:cs typeface="+mn-lt"/>
              </a:rPr>
              <a:t>These claims the Bible makes either correspond to reality or they do not. Christians believe that they do correspond to reality, meaning that the Bible is true.</a:t>
            </a:r>
            <a:endParaRPr lang="en-US" sz="3200"/>
          </a:p>
        </p:txBody>
      </p:sp>
    </p:spTree>
    <p:extLst>
      <p:ext uri="{BB962C8B-B14F-4D97-AF65-F5344CB8AC3E}">
        <p14:creationId xmlns:p14="http://schemas.microsoft.com/office/powerpoint/2010/main" val="3937488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4DC9E-3926-43CE-A1E4-B194CCFFD157}"/>
              </a:ext>
            </a:extLst>
          </p:cNvPr>
          <p:cNvSpPr>
            <a:spLocks noGrp="1"/>
          </p:cNvSpPr>
          <p:nvPr>
            <p:ph type="title"/>
          </p:nvPr>
        </p:nvSpPr>
        <p:spPr>
          <a:xfrm>
            <a:off x="538859" y="377600"/>
            <a:ext cx="11029616" cy="730109"/>
          </a:xfrm>
        </p:spPr>
        <p:txBody>
          <a:bodyPr/>
          <a:lstStyle/>
          <a:p>
            <a:r>
              <a:rPr lang="en-US" b="1"/>
              <a:t>The credibility of the bible: </a:t>
            </a:r>
            <a:endParaRPr lang="en-US"/>
          </a:p>
        </p:txBody>
      </p:sp>
      <p:sp>
        <p:nvSpPr>
          <p:cNvPr id="3" name="Content Placeholder 2">
            <a:extLst>
              <a:ext uri="{FF2B5EF4-FFF2-40B4-BE49-F238E27FC236}">
                <a16:creationId xmlns:a16="http://schemas.microsoft.com/office/drawing/2014/main" id="{E4792BEE-A9B9-4C38-91E0-F49B48404365}"/>
              </a:ext>
            </a:extLst>
          </p:cNvPr>
          <p:cNvSpPr>
            <a:spLocks noGrp="1"/>
          </p:cNvSpPr>
          <p:nvPr>
            <p:ph idx="1"/>
          </p:nvPr>
        </p:nvSpPr>
        <p:spPr>
          <a:xfrm>
            <a:off x="80246" y="1211975"/>
            <a:ext cx="12031503" cy="5405430"/>
          </a:xfrm>
        </p:spPr>
        <p:txBody>
          <a:bodyPr vert="horz" lIns="91440" tIns="45720" rIns="91440" bIns="45720" rtlCol="0" anchor="ctr">
            <a:noAutofit/>
          </a:bodyPr>
          <a:lstStyle/>
          <a:p>
            <a:pPr marL="305435" indent="-305435"/>
            <a:r>
              <a:rPr lang="en-US" sz="3200" b="1">
                <a:ea typeface="+mn-lt"/>
                <a:cs typeface="+mn-lt"/>
              </a:rPr>
              <a:t>Truth is what corresponds to reality</a:t>
            </a:r>
            <a:r>
              <a:rPr lang="en-US" sz="3200">
                <a:ea typeface="+mn-lt"/>
                <a:cs typeface="+mn-lt"/>
              </a:rPr>
              <a:t>. Consequently, what is real is true, what is unreal is false. </a:t>
            </a:r>
          </a:p>
          <a:p>
            <a:pPr marL="305435" indent="-305435"/>
            <a:r>
              <a:rPr lang="en-US" sz="3200"/>
              <a:t>If what the bible says corresponds to reality it measures up to truth. </a:t>
            </a:r>
          </a:p>
          <a:p>
            <a:pPr marL="305435" indent="-305435"/>
            <a:r>
              <a:rPr lang="en-US" sz="3200">
                <a:ea typeface="+mn-lt"/>
                <a:cs typeface="+mn-lt"/>
              </a:rPr>
              <a:t>The Bible makes some very distinctive truth claims. It claims, for instance, that God exist. It also claims that He has chosen to communicate with us through His creation, our moral conscience, and through the Bible.</a:t>
            </a:r>
          </a:p>
          <a:p>
            <a:pPr marL="305435" indent="-305435"/>
            <a:r>
              <a:rPr lang="en-US" sz="3200">
                <a:ea typeface="+mn-lt"/>
                <a:cs typeface="+mn-lt"/>
              </a:rPr>
              <a:t>These claims the Bible makes either correspond to reality or they do not. Christians believe that they do correspond to reality, meaning that the Bible is true.</a:t>
            </a:r>
            <a:endParaRPr lang="en-US" sz="3200"/>
          </a:p>
        </p:txBody>
      </p:sp>
    </p:spTree>
    <p:extLst>
      <p:ext uri="{BB962C8B-B14F-4D97-AF65-F5344CB8AC3E}">
        <p14:creationId xmlns:p14="http://schemas.microsoft.com/office/powerpoint/2010/main" val="1648680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4DC9E-3926-43CE-A1E4-B194CCFFD157}"/>
              </a:ext>
            </a:extLst>
          </p:cNvPr>
          <p:cNvSpPr>
            <a:spLocks noGrp="1"/>
          </p:cNvSpPr>
          <p:nvPr>
            <p:ph type="title"/>
          </p:nvPr>
        </p:nvSpPr>
        <p:spPr>
          <a:xfrm>
            <a:off x="538859" y="377600"/>
            <a:ext cx="11029616" cy="730109"/>
          </a:xfrm>
        </p:spPr>
        <p:txBody>
          <a:bodyPr/>
          <a:lstStyle/>
          <a:p>
            <a:r>
              <a:rPr lang="en-US" b="1"/>
              <a:t>The credibility of the bible: </a:t>
            </a:r>
            <a:endParaRPr lang="en-US"/>
          </a:p>
        </p:txBody>
      </p:sp>
      <p:sp>
        <p:nvSpPr>
          <p:cNvPr id="3" name="Content Placeholder 2">
            <a:extLst>
              <a:ext uri="{FF2B5EF4-FFF2-40B4-BE49-F238E27FC236}">
                <a16:creationId xmlns:a16="http://schemas.microsoft.com/office/drawing/2014/main" id="{E4792BEE-A9B9-4C38-91E0-F49B48404365}"/>
              </a:ext>
            </a:extLst>
          </p:cNvPr>
          <p:cNvSpPr>
            <a:spLocks noGrp="1"/>
          </p:cNvSpPr>
          <p:nvPr>
            <p:ph idx="1"/>
          </p:nvPr>
        </p:nvSpPr>
        <p:spPr>
          <a:xfrm>
            <a:off x="80246" y="1211975"/>
            <a:ext cx="12031503" cy="5405430"/>
          </a:xfrm>
        </p:spPr>
        <p:txBody>
          <a:bodyPr vert="horz" lIns="91440" tIns="45720" rIns="91440" bIns="45720" rtlCol="0" anchor="ctr">
            <a:noAutofit/>
          </a:bodyPr>
          <a:lstStyle/>
          <a:p>
            <a:pPr marL="305435" indent="-305435"/>
            <a:r>
              <a:rPr lang="en-US" sz="3200" b="1">
                <a:ea typeface="+mn-lt"/>
                <a:cs typeface="+mn-lt"/>
              </a:rPr>
              <a:t>Truth is what corresponds to reality</a:t>
            </a:r>
            <a:r>
              <a:rPr lang="en-US" sz="3200">
                <a:ea typeface="+mn-lt"/>
                <a:cs typeface="+mn-lt"/>
              </a:rPr>
              <a:t>. Consequently, what is real is true, what is unreal is false. </a:t>
            </a:r>
          </a:p>
          <a:p>
            <a:pPr marL="305435" indent="-305435"/>
            <a:r>
              <a:rPr lang="en-US" sz="3200"/>
              <a:t>If what the bible says corresponds to reality it measures up to truth. </a:t>
            </a:r>
          </a:p>
          <a:p>
            <a:pPr marL="305435" indent="-305435"/>
            <a:r>
              <a:rPr lang="en-US" sz="3200">
                <a:ea typeface="+mn-lt"/>
                <a:cs typeface="+mn-lt"/>
              </a:rPr>
              <a:t>The Bible makes some very distinctive truth claims. It claims, for instance, that God exist. It also claims that He has chosen to communicate with us through His creation, our moral conscience, and through the Bible.</a:t>
            </a:r>
          </a:p>
          <a:p>
            <a:pPr marL="305435" indent="-305435"/>
            <a:r>
              <a:rPr lang="en-US" sz="3200">
                <a:ea typeface="+mn-lt"/>
                <a:cs typeface="+mn-lt"/>
              </a:rPr>
              <a:t>These claims the Bible makes either correspond to reality or they do not. Christians believe that they do correspond to reality, meaning that the Bible is true.</a:t>
            </a:r>
            <a:endParaRPr lang="en-US" sz="3200"/>
          </a:p>
        </p:txBody>
      </p:sp>
    </p:spTree>
    <p:extLst>
      <p:ext uri="{BB962C8B-B14F-4D97-AF65-F5344CB8AC3E}">
        <p14:creationId xmlns:p14="http://schemas.microsoft.com/office/powerpoint/2010/main" val="4144983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4DC9E-3926-43CE-A1E4-B194CCFFD157}"/>
              </a:ext>
            </a:extLst>
          </p:cNvPr>
          <p:cNvSpPr>
            <a:spLocks noGrp="1"/>
          </p:cNvSpPr>
          <p:nvPr>
            <p:ph type="title"/>
          </p:nvPr>
        </p:nvSpPr>
        <p:spPr>
          <a:xfrm>
            <a:off x="538859" y="377600"/>
            <a:ext cx="11029616" cy="730109"/>
          </a:xfrm>
        </p:spPr>
        <p:txBody>
          <a:bodyPr/>
          <a:lstStyle/>
          <a:p>
            <a:r>
              <a:rPr lang="en-US" b="1"/>
              <a:t>The credibility of the bible: </a:t>
            </a:r>
            <a:endParaRPr lang="en-US"/>
          </a:p>
        </p:txBody>
      </p:sp>
      <p:sp>
        <p:nvSpPr>
          <p:cNvPr id="3" name="Content Placeholder 2">
            <a:extLst>
              <a:ext uri="{FF2B5EF4-FFF2-40B4-BE49-F238E27FC236}">
                <a16:creationId xmlns:a16="http://schemas.microsoft.com/office/drawing/2014/main" id="{E4792BEE-A9B9-4C38-91E0-F49B48404365}"/>
              </a:ext>
            </a:extLst>
          </p:cNvPr>
          <p:cNvSpPr>
            <a:spLocks noGrp="1"/>
          </p:cNvSpPr>
          <p:nvPr>
            <p:ph idx="1"/>
          </p:nvPr>
        </p:nvSpPr>
        <p:spPr>
          <a:xfrm>
            <a:off x="80246" y="1211975"/>
            <a:ext cx="12278447" cy="5405430"/>
          </a:xfrm>
        </p:spPr>
        <p:txBody>
          <a:bodyPr vert="horz" lIns="91440" tIns="45720" rIns="91440" bIns="45720" rtlCol="0" anchor="ctr">
            <a:noAutofit/>
          </a:bodyPr>
          <a:lstStyle/>
          <a:p>
            <a:pPr marL="305435" indent="-305435"/>
            <a:r>
              <a:rPr lang="en-US" sz="4200" b="1">
                <a:ea typeface="+mn-lt"/>
                <a:cs typeface="+mn-lt"/>
              </a:rPr>
              <a:t>Historical Support by christian and non-christian historians and archiologist. </a:t>
            </a:r>
            <a:endParaRPr lang="en-US" sz="4200">
              <a:ea typeface="+mn-lt"/>
              <a:cs typeface="+mn-lt"/>
            </a:endParaRPr>
          </a:p>
          <a:p>
            <a:pPr marL="305435" indent="-305435"/>
            <a:r>
              <a:rPr lang="en-US" sz="4200"/>
              <a:t>Archeologist and historical researchers consult the bible first for geographical location and direction. </a:t>
            </a:r>
          </a:p>
          <a:p>
            <a:pPr marL="305435" indent="-305435"/>
            <a:r>
              <a:rPr lang="en-US" sz="4200" b="1"/>
              <a:t>Prophetic Fulfillment of declarations within the OT &amp; NT. </a:t>
            </a:r>
          </a:p>
          <a:p>
            <a:pPr marL="305435" indent="-305435">
              <a:buFont typeface="Wingdings" panose="05020102010507070707" pitchFamily="18" charset="2"/>
              <a:buChar char="ü"/>
            </a:pPr>
            <a:r>
              <a:rPr lang="en-US" sz="4200"/>
              <a:t>(Jesus' incarnation, Ressurection, Johns Apocalypse, etc.)</a:t>
            </a:r>
            <a:endParaRPr lang="en-US" sz="4200" b="1"/>
          </a:p>
        </p:txBody>
      </p:sp>
    </p:spTree>
    <p:extLst>
      <p:ext uri="{BB962C8B-B14F-4D97-AF65-F5344CB8AC3E}">
        <p14:creationId xmlns:p14="http://schemas.microsoft.com/office/powerpoint/2010/main" val="3359116312"/>
      </p:ext>
    </p:extLst>
  </p:cSld>
  <p:clrMapOvr>
    <a:masterClrMapping/>
  </p:clrMapOvr>
</p:sld>
</file>

<file path=ppt/theme/theme1.xml><?xml version="1.0" encoding="utf-8"?>
<a:theme xmlns:a="http://schemas.openxmlformats.org/drawingml/2006/main" name="DividendVTI">
  <a:themeElements>
    <a:clrScheme name="">
      <a:dk1>
        <a:srgbClr val="000000"/>
      </a:dk1>
      <a:lt1>
        <a:srgbClr val="FFFFFF"/>
      </a:lt1>
      <a:dk2>
        <a:srgbClr val="242B41"/>
      </a:dk2>
      <a:lt2>
        <a:srgbClr val="E2E8E5"/>
      </a:lt2>
      <a:accent1>
        <a:srgbClr val="C34D91"/>
      </a:accent1>
      <a:accent2>
        <a:srgbClr val="B13BB0"/>
      </a:accent2>
      <a:accent3>
        <a:srgbClr val="934DC3"/>
      </a:accent3>
      <a:accent4>
        <a:srgbClr val="5B47B6"/>
      </a:accent4>
      <a:accent5>
        <a:srgbClr val="4D69C3"/>
      </a:accent5>
      <a:accent6>
        <a:srgbClr val="3B89B1"/>
      </a:accent6>
      <a:hlink>
        <a:srgbClr val="656DCB"/>
      </a:hlink>
      <a:folHlink>
        <a:srgbClr val="7F7F7F"/>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docProps/app.xml><?xml version="1.0" encoding="utf-8"?>
<Properties xmlns="http://schemas.openxmlformats.org/officeDocument/2006/extended-properties" xmlns:vt="http://schemas.openxmlformats.org/officeDocument/2006/docPropsVTypes">
  <Template>office theme</Template>
  <TotalTime>123</TotalTime>
  <Words>948</Words>
  <Application>Microsoft Office PowerPoint</Application>
  <PresentationFormat>Widescreen</PresentationFormat>
  <Paragraphs>57</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Gill Sans MT</vt:lpstr>
      <vt:lpstr>Wingdings</vt:lpstr>
      <vt:lpstr>Wingdings 2</vt:lpstr>
      <vt:lpstr>DividendVTI</vt:lpstr>
      <vt:lpstr>The Substance of the Bible</vt:lpstr>
      <vt:lpstr>Questions about the bible:</vt:lpstr>
      <vt:lpstr>What is the bible?</vt:lpstr>
      <vt:lpstr>The credibility of the bible: </vt:lpstr>
      <vt:lpstr>The credibility of the bible: </vt:lpstr>
      <vt:lpstr>The credibility of the bible: </vt:lpstr>
      <vt:lpstr>The credibility of the bible: </vt:lpstr>
      <vt:lpstr>The credibility of the bible: </vt:lpstr>
      <vt:lpstr>The credibility of the bible: </vt:lpstr>
      <vt:lpstr>The Inspiration of the bible: </vt:lpstr>
      <vt:lpstr>The Inspiration of the bible: </vt:lpstr>
      <vt:lpstr>The Inspiration of the bible: </vt:lpstr>
      <vt:lpstr>2 Timothy 3:1-17 the relevance of the word for the day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Gerald Knight</cp:lastModifiedBy>
  <cp:revision>437</cp:revision>
  <dcterms:created xsi:type="dcterms:W3CDTF">2019-10-16T21:43:51Z</dcterms:created>
  <dcterms:modified xsi:type="dcterms:W3CDTF">2024-11-03T22:03:02Z</dcterms:modified>
</cp:coreProperties>
</file>